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a Apresentação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12" name="Autoria e Data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13" name="Nível de Corpo Um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Informações do fato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Informações do fato</a:t>
            </a:r>
          </a:p>
        </p:txBody>
      </p:sp>
      <p:sp>
        <p:nvSpPr>
          <p:cNvPr id="10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ição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Atribuição</a:t>
            </a:r>
          </a:p>
        </p:txBody>
      </p:sp>
      <p:sp>
        <p:nvSpPr>
          <p:cNvPr id="116" name="Nível de Corpo Um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“Citação Notável”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urora boreal aparecendo sobre uma paisagem nevada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Nuvens coloridas sob um céu noturno estrelado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Aurora boreal aparecendo sobre uma paisagem de montanha nevada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Aurora boreal aparecendo sobre uma paisagem nevada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rora boreal aparecendo em um céu escuro noturno sobre as montanha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ia e Data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23" name="Título da Apresentação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24" name="Nível de Corpo Um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uvens coloridas sob um céu noturno estrelado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o Slid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34" name="Nível de Corpo Um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43" name="Subtítulo do Slid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do Slide</a:t>
            </a:r>
          </a:p>
        </p:txBody>
      </p:sp>
      <p:sp>
        <p:nvSpPr>
          <p:cNvPr id="44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rora boreal aparecendo sobre uma paisagem de montanha nevada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ítulo do Slid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62" name="Nível de Corpo Um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ubtítulo do Slid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do Slide</a:t>
            </a:r>
          </a:p>
        </p:txBody>
      </p:sp>
      <p:sp>
        <p:nvSpPr>
          <p:cNvPr id="6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Título da Seção</a:t>
            </a:r>
          </a:p>
        </p:txBody>
      </p:sp>
      <p:sp>
        <p:nvSpPr>
          <p:cNvPr id="72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80" name="Subtítulo do Slid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do Slide</a:t>
            </a:r>
          </a:p>
        </p:txBody>
      </p:sp>
      <p:sp>
        <p:nvSpPr>
          <p:cNvPr id="8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Título da Agenda</a:t>
            </a:r>
          </a:p>
        </p:txBody>
      </p:sp>
      <p:sp>
        <p:nvSpPr>
          <p:cNvPr id="89" name="Subtítulo de Agend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90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Tópicos da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o Slid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Título do Slide</a:t>
            </a:r>
          </a:p>
        </p:txBody>
      </p:sp>
      <p:sp>
        <p:nvSpPr>
          <p:cNvPr id="3" name="Nível de Corpo Um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01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Relationship Id="rId6" Type="http://schemas.openxmlformats.org/officeDocument/2006/relationships/image" Target="../media/image6.gif"/><Relationship Id="rId7" Type="http://schemas.openxmlformats.org/officeDocument/2006/relationships/image" Target="../media/image7.g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8.gif"/><Relationship Id="rId4" Type="http://schemas.openxmlformats.org/officeDocument/2006/relationships/image" Target="../media/image9.g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gif"/><Relationship Id="rId3" Type="http://schemas.openxmlformats.org/officeDocument/2006/relationships/image" Target="../media/image3.gif"/><Relationship Id="rId4" Type="http://schemas.openxmlformats.org/officeDocument/2006/relationships/image" Target="../media/image11.g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gif"/><Relationship Id="rId3" Type="http://schemas.openxmlformats.org/officeDocument/2006/relationships/image" Target="../media/image12.gif"/><Relationship Id="rId4" Type="http://schemas.openxmlformats.org/officeDocument/2006/relationships/image" Target="../media/image13.g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gif"/><Relationship Id="rId3" Type="http://schemas.openxmlformats.org/officeDocument/2006/relationships/image" Target="../media/image14.gif"/><Relationship Id="rId4" Type="http://schemas.openxmlformats.org/officeDocument/2006/relationships/image" Target="../media/image15.g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gif"/><Relationship Id="rId3" Type="http://schemas.openxmlformats.org/officeDocument/2006/relationships/image" Target="../media/image16.gif"/><Relationship Id="rId4" Type="http://schemas.openxmlformats.org/officeDocument/2006/relationships/image" Target="../media/image17.g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arxiv.org/pdf/2204.11370.pdf" TargetMode="External"/><Relationship Id="rId3" Type="http://schemas.openxmlformats.org/officeDocument/2006/relationships/hyperlink" Target="https://github.com/victorkich/Neon-Drive-DRL" TargetMode="External"/><Relationship Id="rId4" Type="http://schemas.openxmlformats.org/officeDocument/2006/relationships/hyperlink" Target="https://www.youtube.com/watch?v=bKdMBKu68QU&amp;ab_channel=VersusAI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ntribuiçõ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Contribuições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ontribuiçõ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Contribuições</a:t>
            </a:r>
          </a:p>
        </p:txBody>
      </p:sp>
      <p:sp>
        <p:nvSpPr>
          <p:cNvPr id="186" name="O que adicionamos ao projeto?"/>
          <p:cNvSpPr txBox="1"/>
          <p:nvPr>
            <p:ph type="body" idx="21"/>
          </p:nvPr>
        </p:nvSpPr>
        <p:spPr>
          <a:xfrm>
            <a:off x="1270000" y="2133322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 que adicionamos ao projeto?</a:t>
            </a:r>
          </a:p>
        </p:txBody>
      </p:sp>
      <p:sp>
        <p:nvSpPr>
          <p:cNvPr id="187" name="O trabalho propõe técnicas de pré-processamento de imagens para aumentar a eficiência das operações, como cortar frames e modificar a função de limiarização para obter melhores resultados. As modificações buscam melhorar a qualidade dos resultados e apl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/>
            <a:r>
              <a:t>O trabalho propõe técnicas de pré-processamento de imagens para aumentar a eficiência das operações, como cortar frames e modificar a função de limiarização para obter melhores resultados. As modificações buscam melhorar a qualidade dos resultados e aplicar técnicas aprendidas em aulas de multimídia.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Objetiv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Objetivos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bjetiv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Objetivos</a:t>
            </a:r>
          </a:p>
        </p:txBody>
      </p:sp>
      <p:sp>
        <p:nvSpPr>
          <p:cNvPr id="192" name="O que queria ser feito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 que queria ser feito?</a:t>
            </a:r>
          </a:p>
        </p:txBody>
      </p:sp>
      <p:sp>
        <p:nvSpPr>
          <p:cNvPr id="193" name="Modificar etapas de pré-processamento e comparar com artig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37589" indent="-904875" defTabSz="2316479">
              <a:spcBef>
                <a:spcPts val="2200"/>
              </a:spcBef>
              <a:buClr>
                <a:srgbClr val="D1D5DB"/>
              </a:buClr>
              <a:buFont typeface="Helvetica Neue"/>
              <a:defRPr sz="4560"/>
            </a:pPr>
            <a:r>
              <a:t>Modificar etapas de pré-processamento e comparar com artigo.</a:t>
            </a:r>
          </a:p>
          <a:p>
            <a:pPr marL="1037589" indent="-904875" defTabSz="2316479">
              <a:spcBef>
                <a:spcPts val="2200"/>
              </a:spcBef>
              <a:buClr>
                <a:srgbClr val="D1D5DB"/>
              </a:buClr>
              <a:buFont typeface="Helvetica Neue"/>
              <a:defRPr sz="4560"/>
            </a:pPr>
            <a:r>
              <a:t>Adicionar novas etapas de pré-processamento e comparar com artigo.</a:t>
            </a:r>
          </a:p>
          <a:p>
            <a:pPr marL="1037589" indent="-904875" defTabSz="2316479">
              <a:spcBef>
                <a:spcPts val="2200"/>
              </a:spcBef>
              <a:buClr>
                <a:srgbClr val="D1D5DB"/>
              </a:buClr>
              <a:buFont typeface="Helvetica Neue"/>
              <a:defRPr sz="4560"/>
            </a:pPr>
            <a:r>
              <a:t>Utilizar outros tipos de ruído para teste de robustez.</a:t>
            </a:r>
          </a:p>
          <a:p>
            <a:pPr marL="1037589" indent="-904875" defTabSz="2316479">
              <a:spcBef>
                <a:spcPts val="2200"/>
              </a:spcBef>
              <a:buClr>
                <a:srgbClr val="D1D5DB"/>
              </a:buClr>
              <a:buFont typeface="Helvetica Neue"/>
              <a:defRPr sz="4560"/>
            </a:pPr>
            <a:r>
              <a:t>Modificação da ordem das operações de pré-processamento para comparar desempenho.</a:t>
            </a:r>
          </a:p>
          <a:p>
            <a:pPr marL="1037589" indent="-904875" defTabSz="2316479">
              <a:spcBef>
                <a:spcPts val="2200"/>
              </a:spcBef>
              <a:buClr>
                <a:srgbClr val="D1D5DB"/>
              </a:buClr>
              <a:buFont typeface="Helvetica Neue"/>
              <a:defRPr sz="4560"/>
            </a:pPr>
            <a:r>
              <a:t>Adição de novas etapas de pré-processamento, como compressão e filtros, para comparar resultados.</a:t>
            </a:r>
          </a:p>
          <a:p>
            <a:pPr marL="1037589" indent="-904875" defTabSz="2316479">
              <a:spcBef>
                <a:spcPts val="2200"/>
              </a:spcBef>
              <a:buClr>
                <a:srgbClr val="D1D5DB"/>
              </a:buClr>
              <a:buFont typeface="Helvetica Neue"/>
              <a:defRPr sz="4560"/>
            </a:pPr>
            <a:r>
              <a:t>Utilização de diferentes tipos de ruído para testar robustez dos resultados obtidos.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O que queremos com isso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 que queremos com isso?</a:t>
            </a:r>
          </a:p>
        </p:txBody>
      </p:sp>
      <p:sp>
        <p:nvSpPr>
          <p:cNvPr id="196" name="O trabalho busca otimizar o pré-processamento de imagens através da modificação e adição de etapas, bem como testar a robustez dos resultados com diferentes tipos de ruído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/>
            <a:r>
              <a:t>O trabalho busca otimizar o pré-processamento de imagens através da modificação e adição de etapas, bem como testar a robustez dos resultados com diferentes tipos de ruído.</a:t>
            </a:r>
          </a:p>
        </p:txBody>
      </p:sp>
      <p:sp>
        <p:nvSpPr>
          <p:cNvPr id="197" name="Objetiv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Objetivos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02" name="Etapa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Etapas</a:t>
            </a:r>
          </a:p>
        </p:txBody>
      </p:sp>
      <p:sp>
        <p:nvSpPr>
          <p:cNvPr id="203" name="Treinamento da DQ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92200" indent="-952500">
              <a:buClr>
                <a:srgbClr val="D1D5DB"/>
              </a:buClr>
              <a:buFont typeface="Helvetica Neue"/>
            </a:pPr>
            <a:r>
              <a:t>Treinamento da DQN</a:t>
            </a:r>
          </a:p>
          <a:p>
            <a:pPr marL="1092200" indent="-952500">
              <a:buClr>
                <a:srgbClr val="D1D5DB"/>
              </a:buClr>
              <a:buFont typeface="Helvetica Neue"/>
            </a:pPr>
            <a:r>
              <a:t>Variação da ordem das etapas de pré-processamento</a:t>
            </a:r>
          </a:p>
          <a:p>
            <a:pPr marL="1092200" indent="-952500">
              <a:buClr>
                <a:srgbClr val="D1D5DB"/>
              </a:buClr>
              <a:buFont typeface="Helvetica Neue"/>
            </a:pPr>
            <a:r>
              <a:t>Variação dos thresholds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06" name="Treinamento da DQ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Treinamento da DQN</a:t>
            </a:r>
          </a:p>
        </p:txBody>
      </p:sp>
      <p:sp>
        <p:nvSpPr>
          <p:cNvPr id="207" name="Problemas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92200" indent="-952500">
              <a:buClr>
                <a:srgbClr val="D1D5DB"/>
              </a:buClr>
              <a:buFont typeface="Helvetica Neue"/>
            </a:pPr>
            <a:r>
              <a:t>Problemas!</a:t>
            </a:r>
          </a:p>
          <a:p>
            <a:pPr lvl="4" marL="1651000" indent="-952500">
              <a:buClr>
                <a:srgbClr val="D1D5DB"/>
              </a:buClr>
              <a:buFont typeface="Helvetica Neue"/>
            </a:pPr>
            <a:r>
              <a:t>Treinamento não funcional</a:t>
            </a:r>
          </a:p>
          <a:p>
            <a:pPr lvl="4" marL="1651000" indent="-952500">
              <a:buClr>
                <a:srgbClr val="D1D5DB"/>
              </a:buClr>
              <a:buFont typeface="Helvetica Neue"/>
            </a:pPr>
            <a:r>
              <a:t>Vários testes</a:t>
            </a:r>
          </a:p>
          <a:p>
            <a:pPr lvl="4" marL="1651000" indent="-952500">
              <a:buClr>
                <a:srgbClr val="D1D5DB"/>
              </a:buClr>
              <a:buFont typeface="Helvetica Neue"/>
            </a:pPr>
            <a:r>
              <a:t>Modelo original não funciona</a:t>
            </a:r>
          </a:p>
          <a:p>
            <a:pPr lvl="4" marL="1651000" indent="-952500">
              <a:buClr>
                <a:srgbClr val="D1D5DB"/>
              </a:buClr>
              <a:buFont typeface="Helvetica Neue"/>
            </a:pPr>
            <a:r>
              <a:t>Falta de informação</a:t>
            </a:r>
          </a:p>
          <a:p>
            <a:pPr lvl="4" marL="1651000" indent="-952500">
              <a:buClr>
                <a:srgbClr val="D1D5DB"/>
              </a:buClr>
              <a:buFont typeface="Helvetica Neue"/>
            </a:pPr>
            <a:r>
              <a:t>Enfoque na etapa de pré-processamento</a:t>
            </a:r>
          </a:p>
        </p:txBody>
      </p:sp>
      <p:pic>
        <p:nvPicPr>
          <p:cNvPr id="208" name="rewards.png" descr="reward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93433" y="6664325"/>
            <a:ext cx="8707968" cy="653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11" name="Mudanças do pré-processament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Mudanças do pré-processamento</a:t>
            </a:r>
          </a:p>
        </p:txBody>
      </p:sp>
      <p:sp>
        <p:nvSpPr>
          <p:cNvPr id="212" name="Mudanças no códig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92200" indent="-952500">
              <a:buClr>
                <a:srgbClr val="D1D5DB"/>
              </a:buClr>
              <a:buFont typeface="Helvetica Neue"/>
            </a:pPr>
            <a:r>
              <a:t>Mudanças no código</a:t>
            </a:r>
          </a:p>
          <a:p>
            <a:pPr lvl="8" marL="2209800" indent="-952500">
              <a:buClr>
                <a:srgbClr val="D1D5DB"/>
              </a:buClr>
              <a:buFont typeface="Helvetica Neue"/>
            </a:pPr>
            <a:r>
              <a:t>Fluxo de aprendizagem: environment.py</a:t>
            </a:r>
          </a:p>
          <a:p>
            <a:pPr lvl="8" marL="2209800" indent="-952500">
              <a:buClr>
                <a:srgbClr val="D1D5DB"/>
              </a:buClr>
              <a:buFont typeface="Helvetica Neue"/>
            </a:pPr>
            <a:r>
              <a:t>Aplicação de filtros em vídeos: filter_view.py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15" name="Mudanças do pré-processament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Mudanças do pré-processamento</a:t>
            </a:r>
          </a:p>
        </p:txBody>
      </p:sp>
      <p:sp>
        <p:nvSpPr>
          <p:cNvPr id="216" name="Mudanças: filter_view.p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92200" indent="-952500">
              <a:buClr>
                <a:srgbClr val="D1D5DB"/>
              </a:buClr>
              <a:buFont typeface="Helvetica Neue"/>
            </a:pPr>
            <a:r>
              <a:t>Mudanças: filter_view.py</a:t>
            </a:r>
          </a:p>
          <a:p>
            <a:pPr lvl="4" marL="1651000" indent="-952500">
              <a:buClr>
                <a:srgbClr val="D1D5DB"/>
              </a:buClr>
              <a:buFont typeface="Helvetica Neue"/>
            </a:pPr>
            <a:r>
              <a:t>Parametrização da extração de vídeos de filtros</a:t>
            </a:r>
          </a:p>
          <a:p>
            <a:pPr lvl="4" marL="1651000" indent="-952500">
              <a:buClr>
                <a:srgbClr val="D1D5DB"/>
              </a:buClr>
              <a:buFont typeface="Helvetica Neue"/>
            </a:pPr>
          </a:p>
          <a:p>
            <a:pPr lvl="4" marL="1651000" indent="-952500">
              <a:buClr>
                <a:srgbClr val="D1D5DB"/>
              </a:buClr>
              <a:buFont typeface="Helvetica Neue"/>
            </a:pPr>
            <a:r>
              <a:t>Extração de métricas e comparativos automáticos</a:t>
            </a:r>
          </a:p>
        </p:txBody>
      </p:sp>
      <p:pic>
        <p:nvPicPr>
          <p:cNvPr id="21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6324600"/>
            <a:ext cx="13161819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0" y="8826500"/>
            <a:ext cx="11188700" cy="135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10500" y="2260600"/>
            <a:ext cx="2603500" cy="1043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eep Reinforcement Learning Using a Low-Dimensional Observation Filter for Visual Complex Video Game Playing"/>
          <p:cNvSpPr txBox="1"/>
          <p:nvPr>
            <p:ph type="ctrTitle"/>
          </p:nvPr>
        </p:nvSpPr>
        <p:spPr>
          <a:xfrm>
            <a:off x="1270000" y="1529789"/>
            <a:ext cx="21844000" cy="5689765"/>
          </a:xfrm>
          <a:prstGeom prst="rect">
            <a:avLst/>
          </a:prstGeom>
        </p:spPr>
        <p:txBody>
          <a:bodyPr/>
          <a:lstStyle>
            <a:lvl1pPr defTabSz="2023821">
              <a:defRPr spc="-288" sz="9628"/>
            </a:lvl1pPr>
          </a:lstStyle>
          <a:p>
            <a:pPr/>
            <a:r>
              <a:t>Deep Reinforcement Learning Using a Low-Dimensional Observation Filter for Visual Complex Video Game Playing</a:t>
            </a:r>
          </a:p>
        </p:txBody>
      </p:sp>
      <p:sp>
        <p:nvSpPr>
          <p:cNvPr id="153" name="André Morais - Arthur Labaki - Vinicius Calixto - Vinnicius Pereir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André Morais - Arthur Labaki - Vinicius Calixto - Vinnicius Pereira</a:t>
            </a:r>
          </a:p>
        </p:txBody>
      </p:sp>
      <p:sp>
        <p:nvSpPr>
          <p:cNvPr id="154" name="Análise e comparação de desempenho e resultados"/>
          <p:cNvSpPr txBox="1"/>
          <p:nvPr>
            <p:ph type="subTitle" sz="quarter" idx="1"/>
          </p:nvPr>
        </p:nvSpPr>
        <p:spPr>
          <a:xfrm>
            <a:off x="1270000" y="7890116"/>
            <a:ext cx="21844000" cy="2512353"/>
          </a:xfrm>
          <a:prstGeom prst="rect">
            <a:avLst/>
          </a:prstGeom>
        </p:spPr>
        <p:txBody>
          <a:bodyPr/>
          <a:lstStyle/>
          <a:p>
            <a:pPr/>
            <a:r>
              <a:t>Análise e comparação de desempenho e resultados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Class="entr" nodeType="after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  <p:bldP build="whole" bldLvl="1" animBg="1" rev="0" advAuto="0" spid="153" grpId="3"/>
      <p:bldP build="whole" bldLvl="1" animBg="1" rev="0" advAuto="0" spid="154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22" name="Variação da ordem das etapas de pré-processament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Variação da ordem das etapas de pré-processamento</a:t>
            </a:r>
          </a:p>
        </p:txBody>
      </p:sp>
      <p:sp>
        <p:nvSpPr>
          <p:cNvPr id="223" name="Ordem de operações impor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92200" indent="-952500">
              <a:buClr>
                <a:srgbClr val="D1D5DB"/>
              </a:buClr>
              <a:buFont typeface="Helvetica Neue"/>
            </a:pPr>
            <a:r>
              <a:t>Ordem de operações importa</a:t>
            </a:r>
          </a:p>
          <a:p>
            <a:pPr lvl="4" marL="1651000" indent="-952500">
              <a:buClr>
                <a:srgbClr val="D1D5DB"/>
              </a:buClr>
              <a:buFont typeface="Helvetica Neue"/>
            </a:pPr>
            <a:r>
              <a:t>Uma imagem processada por frame</a:t>
            </a:r>
          </a:p>
          <a:p>
            <a:pPr lvl="8" marL="2209800" indent="-952500">
              <a:buClr>
                <a:srgbClr val="D1D5DB"/>
              </a:buClr>
              <a:buFont typeface="Helvetica Neue"/>
            </a:pPr>
            <a:r>
              <a:t>1000ms/60f ≅ 16msf</a:t>
            </a:r>
          </a:p>
          <a:p>
            <a:pPr lvl="4" marL="1651000" indent="-952500">
              <a:buClr>
                <a:srgbClr val="D1D5DB"/>
              </a:buClr>
              <a:buFont typeface="Helvetica Neue"/>
            </a:pPr>
            <a:r>
              <a:t>Corte posicionado após threshold</a:t>
            </a:r>
          </a:p>
          <a:p>
            <a:pPr lvl="8" marL="2209800" indent="-952500">
              <a:buClr>
                <a:srgbClr val="D1D5DB"/>
              </a:buClr>
              <a:buFont typeface="Helvetica Neue"/>
            </a:pPr>
            <a:r>
              <a:t>Threshold pode ser custoso</a:t>
            </a:r>
          </a:p>
          <a:p>
            <a:pPr lvl="8" marL="2209800" indent="-952500">
              <a:buClr>
                <a:srgbClr val="D1D5DB"/>
              </a:buClr>
              <a:buFont typeface="Helvetica Neue"/>
            </a:pPr>
            <a:r>
              <a:t>Melhor desempenho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26" name="Variação dos threshold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Variação dos thresholds</a:t>
            </a:r>
          </a:p>
        </p:txBody>
      </p:sp>
      <p:sp>
        <p:nvSpPr>
          <p:cNvPr id="227" name="Seleção das técnicas…"/>
          <p:cNvSpPr txBox="1"/>
          <p:nvPr/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092200" indent="-952500" algn="l" defTabSz="2438400">
              <a:spcBef>
                <a:spcPts val="2400"/>
              </a:spcBef>
              <a:buClr>
                <a:srgbClr val="D1D5DB"/>
              </a:buClr>
              <a:buSzPct val="100000"/>
              <a:buFont typeface="Helvetica Neue"/>
              <a:buChar char="•"/>
              <a:defRPr sz="4800">
                <a:solidFill>
                  <a:srgbClr val="FFFFFF"/>
                </a:solidFill>
              </a:defRPr>
            </a:pPr>
            <a:r>
              <a:t>Seleção das técnicas</a:t>
            </a:r>
          </a:p>
          <a:p>
            <a:pPr lvl="4" marL="1651000" indent="-952500" algn="l" defTabSz="2438400">
              <a:spcBef>
                <a:spcPts val="2400"/>
              </a:spcBef>
              <a:buClr>
                <a:srgbClr val="D1D5DB"/>
              </a:buClr>
              <a:buSzPct val="100000"/>
              <a:buFont typeface="Helvetica Neue"/>
              <a:buChar char="•"/>
              <a:defRPr sz="4800">
                <a:solidFill>
                  <a:srgbClr val="FFFFFF"/>
                </a:solidFill>
              </a:defRPr>
            </a:pPr>
            <a:r>
              <a:t>Testado mais de 10 técnicas</a:t>
            </a:r>
          </a:p>
          <a:p>
            <a:pPr lvl="4" marL="1651000" indent="-952500" algn="l" defTabSz="2438400">
              <a:spcBef>
                <a:spcPts val="2400"/>
              </a:spcBef>
              <a:buClr>
                <a:srgbClr val="D1D5DB"/>
              </a:buClr>
              <a:buSzPct val="100000"/>
              <a:buFont typeface="Helvetica Neue"/>
              <a:buChar char="•"/>
              <a:defRPr sz="4800">
                <a:solidFill>
                  <a:srgbClr val="FFFFFF"/>
                </a:solidFill>
              </a:defRPr>
            </a:pPr>
            <a:r>
              <a:t>Seleção de 5 com uso de vídeos com filtros aplicados</a:t>
            </a:r>
          </a:p>
        </p:txBody>
      </p:sp>
      <p:pic>
        <p:nvPicPr>
          <p:cNvPr id="228" name="3_binary.gif" descr="3_binar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2392" y="10469909"/>
            <a:ext cx="5905501" cy="1445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3_binary.gif" descr="3_binary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4392" y="7912100"/>
            <a:ext cx="5905501" cy="1442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3_binary.gif" descr="3_binary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30192" y="7918736"/>
            <a:ext cx="5905501" cy="1442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3_binary.gif" descr="3_binary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94392" y="10464800"/>
            <a:ext cx="5905501" cy="1445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3_binary.gif" descr="3_binary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114923" y="10470039"/>
            <a:ext cx="5924346" cy="1450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1_gray.gif" descr="1_gray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81200" y="7921600"/>
            <a:ext cx="5905500" cy="144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36" name="Variação dos threshold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Variação dos thresholds</a:t>
            </a:r>
          </a:p>
        </p:txBody>
      </p:sp>
      <p:sp>
        <p:nvSpPr>
          <p:cNvPr id="237" name="Etapa do pré-processamento utilizada como auxiliar para a extração da imagem em bits.…"/>
          <p:cNvSpPr txBox="1"/>
          <p:nvPr/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092200" indent="-952500" algn="l" defTabSz="2438400">
              <a:spcBef>
                <a:spcPts val="2400"/>
              </a:spcBef>
              <a:buClr>
                <a:srgbClr val="D1D5DB"/>
              </a:buClr>
              <a:buSzPct val="100000"/>
              <a:buFont typeface="Helvetica Neue"/>
              <a:buChar char="•"/>
              <a:defRPr sz="4800">
                <a:solidFill>
                  <a:srgbClr val="FFFFFF"/>
                </a:solidFill>
              </a:defRPr>
            </a:pPr>
            <a:r>
              <a:t>Etapa do pré-processamento utilizada como auxiliar para a extração da imagem em bits.</a:t>
            </a:r>
          </a:p>
          <a:p>
            <a:pPr marL="1092200" indent="-952500" algn="l" defTabSz="2438400">
              <a:spcBef>
                <a:spcPts val="2400"/>
              </a:spcBef>
              <a:buClr>
                <a:srgbClr val="D1D5DB"/>
              </a:buClr>
              <a:buSzPct val="100000"/>
              <a:buFont typeface="Helvetica Neue"/>
              <a:buChar char="•"/>
              <a:defRPr sz="4800">
                <a:solidFill>
                  <a:srgbClr val="FFFFFF"/>
                </a:solidFill>
              </a:defRPr>
            </a:pPr>
            <a:r>
              <a:t>Comparação resulta em 1 (Verdadeiro) e 0 (Falso).</a:t>
            </a:r>
          </a:p>
          <a:p>
            <a:pPr marL="1092200" indent="-952500" algn="l" defTabSz="2438400">
              <a:spcBef>
                <a:spcPts val="2400"/>
              </a:spcBef>
              <a:buClr>
                <a:srgbClr val="D1D5DB"/>
              </a:buClr>
              <a:buSzPct val="100000"/>
              <a:buFont typeface="Helvetica Neue"/>
              <a:buChar char="•"/>
              <a:defRPr sz="4800">
                <a:solidFill>
                  <a:srgbClr val="FFFFFF"/>
                </a:solidFill>
              </a:defRPr>
            </a:pPr>
            <a:r>
              <a:t>Possível uso da constante ao invés do threshold fornece performance.</a:t>
            </a:r>
          </a:p>
        </p:txBody>
      </p:sp>
      <p:pic>
        <p:nvPicPr>
          <p:cNvPr id="2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6306" y="9443212"/>
            <a:ext cx="10678315" cy="3256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41" name="Triangle Threshol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Triangle Threshold </a:t>
            </a:r>
          </a:p>
        </p:txBody>
      </p:sp>
      <p:sp>
        <p:nvSpPr>
          <p:cNvPr id="242" name="Threshold aplicado"/>
          <p:cNvSpPr txBox="1"/>
          <p:nvPr/>
        </p:nvSpPr>
        <p:spPr>
          <a:xfrm>
            <a:off x="4162931" y="4808998"/>
            <a:ext cx="283982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Threshold aplicado</a:t>
            </a:r>
          </a:p>
        </p:txBody>
      </p:sp>
      <p:sp>
        <p:nvSpPr>
          <p:cNvPr id="243" name="Inversão de bits"/>
          <p:cNvSpPr txBox="1"/>
          <p:nvPr/>
        </p:nvSpPr>
        <p:spPr>
          <a:xfrm>
            <a:off x="11182179" y="4808998"/>
            <a:ext cx="23664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Inversão de bits</a:t>
            </a:r>
          </a:p>
        </p:txBody>
      </p:sp>
      <p:sp>
        <p:nvSpPr>
          <p:cNvPr id="244" name="Diferença temporal"/>
          <p:cNvSpPr txBox="1"/>
          <p:nvPr/>
        </p:nvSpPr>
        <p:spPr>
          <a:xfrm>
            <a:off x="17377982" y="4808998"/>
            <a:ext cx="284927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Diferença temporal</a:t>
            </a:r>
          </a:p>
        </p:txBody>
      </p:sp>
      <p:sp>
        <p:nvSpPr>
          <p:cNvPr id="245" name="Threshold usado pelo artigo, que baseado no algoritmo do triângulo"/>
          <p:cNvSpPr txBox="1"/>
          <p:nvPr>
            <p:ph type="body" sz="quarter" idx="1"/>
          </p:nvPr>
        </p:nvSpPr>
        <p:spPr>
          <a:xfrm>
            <a:off x="1270000" y="10439400"/>
            <a:ext cx="21844000" cy="226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Threshold usado pelo artigo, que baseado no algoritmo do triângulo</a:t>
            </a:r>
          </a:p>
        </p:txBody>
      </p:sp>
      <p:pic>
        <p:nvPicPr>
          <p:cNvPr id="246" name="3_binary.gif" descr="3_binar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0092" y="5605809"/>
            <a:ext cx="5905501" cy="1445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4_resized.gif" descr="4_resiz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2663" y="5575300"/>
            <a:ext cx="5905501" cy="332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_difference.gif" descr="5_difference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95234" y="5575300"/>
            <a:ext cx="5905501" cy="3321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51" name="Limiar constan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Limiar constante</a:t>
            </a:r>
          </a:p>
        </p:txBody>
      </p:sp>
      <p:sp>
        <p:nvSpPr>
          <p:cNvPr id="252" name="Threshold aplicado"/>
          <p:cNvSpPr txBox="1"/>
          <p:nvPr/>
        </p:nvSpPr>
        <p:spPr>
          <a:xfrm>
            <a:off x="4162931" y="4808998"/>
            <a:ext cx="283982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Threshold aplicado</a:t>
            </a:r>
          </a:p>
        </p:txBody>
      </p:sp>
      <p:sp>
        <p:nvSpPr>
          <p:cNvPr id="253" name="Inversão de bits"/>
          <p:cNvSpPr txBox="1"/>
          <p:nvPr/>
        </p:nvSpPr>
        <p:spPr>
          <a:xfrm>
            <a:off x="11182179" y="4808998"/>
            <a:ext cx="23664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Inversão de bits</a:t>
            </a:r>
          </a:p>
        </p:txBody>
      </p:sp>
      <p:sp>
        <p:nvSpPr>
          <p:cNvPr id="254" name="Diferença temporal"/>
          <p:cNvSpPr txBox="1"/>
          <p:nvPr/>
        </p:nvSpPr>
        <p:spPr>
          <a:xfrm>
            <a:off x="17377982" y="4808998"/>
            <a:ext cx="284927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Diferença temporal</a:t>
            </a:r>
          </a:p>
        </p:txBody>
      </p:sp>
      <p:sp>
        <p:nvSpPr>
          <p:cNvPr id="255" name="A constante é utilizada para obter a imagem binária, evitando processamento feito para calcular algum tipo de threshold"/>
          <p:cNvSpPr txBox="1"/>
          <p:nvPr>
            <p:ph type="body" sz="quarter" idx="1"/>
          </p:nvPr>
        </p:nvSpPr>
        <p:spPr>
          <a:xfrm>
            <a:off x="1270000" y="10439400"/>
            <a:ext cx="21844000" cy="226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A constante é utilizada para obter a imagem binária, evitando processamento feito para calcular algum tipo de threshold</a:t>
            </a:r>
          </a:p>
        </p:txBody>
      </p:sp>
      <p:pic>
        <p:nvPicPr>
          <p:cNvPr id="256" name="4_resized.gif" descr="4_resize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2663" y="5575300"/>
            <a:ext cx="5905501" cy="332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3_binary.gif" descr="3_binary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0092" y="5575300"/>
            <a:ext cx="5905501" cy="1442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5_difference.gif" descr="5_difference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95234" y="5575300"/>
            <a:ext cx="5905501" cy="3321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61" name="Li Threshol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 Threshold </a:t>
            </a:r>
          </a:p>
        </p:txBody>
      </p:sp>
      <p:sp>
        <p:nvSpPr>
          <p:cNvPr id="262" name="Threshold aplicado"/>
          <p:cNvSpPr txBox="1"/>
          <p:nvPr/>
        </p:nvSpPr>
        <p:spPr>
          <a:xfrm>
            <a:off x="4162931" y="4808998"/>
            <a:ext cx="283982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Threshold aplicado</a:t>
            </a:r>
          </a:p>
        </p:txBody>
      </p:sp>
      <p:sp>
        <p:nvSpPr>
          <p:cNvPr id="263" name="Inversão de bits"/>
          <p:cNvSpPr txBox="1"/>
          <p:nvPr/>
        </p:nvSpPr>
        <p:spPr>
          <a:xfrm>
            <a:off x="11182179" y="4808998"/>
            <a:ext cx="23664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Inversão de bits</a:t>
            </a:r>
          </a:p>
        </p:txBody>
      </p:sp>
      <p:sp>
        <p:nvSpPr>
          <p:cNvPr id="264" name="Diferença temporal"/>
          <p:cNvSpPr txBox="1"/>
          <p:nvPr/>
        </p:nvSpPr>
        <p:spPr>
          <a:xfrm>
            <a:off x="17377982" y="4808998"/>
            <a:ext cx="284927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Diferença temporal</a:t>
            </a:r>
          </a:p>
        </p:txBody>
      </p:sp>
      <p:sp>
        <p:nvSpPr>
          <p:cNvPr id="265" name="Calcula o valor do threshold  utilizando o método iterativo de entropia cruzada mínima de Li"/>
          <p:cNvSpPr txBox="1"/>
          <p:nvPr>
            <p:ph type="body" sz="quarter" idx="1"/>
          </p:nvPr>
        </p:nvSpPr>
        <p:spPr>
          <a:xfrm>
            <a:off x="1270000" y="10439400"/>
            <a:ext cx="21844000" cy="226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Calcula o valor do threshold  utilizando o método iterativo de entropia cruzada mínima de Li</a:t>
            </a:r>
          </a:p>
        </p:txBody>
      </p:sp>
      <p:pic>
        <p:nvPicPr>
          <p:cNvPr id="266" name="3_binary.gif" descr="3_binar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0092" y="5569236"/>
            <a:ext cx="5905501" cy="1442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5_difference.gif" descr="5_differenc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95234" y="5575300"/>
            <a:ext cx="5905501" cy="332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4_resized.gif" descr="4_resized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12663" y="5575300"/>
            <a:ext cx="5905501" cy="3321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71" name="Niblack Threshol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Niblack Threshold </a:t>
            </a:r>
          </a:p>
        </p:txBody>
      </p:sp>
      <p:sp>
        <p:nvSpPr>
          <p:cNvPr id="272" name="Threshold aplicado"/>
          <p:cNvSpPr txBox="1"/>
          <p:nvPr/>
        </p:nvSpPr>
        <p:spPr>
          <a:xfrm>
            <a:off x="4162931" y="4808998"/>
            <a:ext cx="283982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Threshold aplicado</a:t>
            </a:r>
          </a:p>
        </p:txBody>
      </p:sp>
      <p:sp>
        <p:nvSpPr>
          <p:cNvPr id="273" name="Inversão de bits"/>
          <p:cNvSpPr txBox="1"/>
          <p:nvPr/>
        </p:nvSpPr>
        <p:spPr>
          <a:xfrm>
            <a:off x="11182179" y="4808998"/>
            <a:ext cx="23664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Inversão de bits</a:t>
            </a:r>
          </a:p>
        </p:txBody>
      </p:sp>
      <p:sp>
        <p:nvSpPr>
          <p:cNvPr id="274" name="Diferença temporal"/>
          <p:cNvSpPr txBox="1"/>
          <p:nvPr/>
        </p:nvSpPr>
        <p:spPr>
          <a:xfrm>
            <a:off x="17377982" y="4808998"/>
            <a:ext cx="284927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Diferença temporal</a:t>
            </a:r>
          </a:p>
        </p:txBody>
      </p:sp>
      <p:pic>
        <p:nvPicPr>
          <p:cNvPr id="275" name="3_binary.gif" descr="3_binar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0092" y="5575300"/>
            <a:ext cx="5905501" cy="1445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4_resized.gif" descr="4_resiz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2663" y="5575300"/>
            <a:ext cx="5905501" cy="332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5_difference.gif" descr="5_difference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95234" y="5575300"/>
            <a:ext cx="5905501" cy="332184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Originalmente projetado para reconhecimento de texto esse algoritmo aplica o threshold local Niblack em um array"/>
          <p:cNvSpPr txBox="1"/>
          <p:nvPr>
            <p:ph type="body" sz="quarter" idx="1"/>
          </p:nvPr>
        </p:nvSpPr>
        <p:spPr>
          <a:xfrm>
            <a:off x="1270000" y="10439400"/>
            <a:ext cx="21844000" cy="226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Originalmente projetado para reconhecimento de texto esse algoritmo aplica o threshold local Niblack em um array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81" name="Sauvola Threshol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Sauvola Threshold </a:t>
            </a:r>
          </a:p>
        </p:txBody>
      </p:sp>
      <p:pic>
        <p:nvPicPr>
          <p:cNvPr id="282" name="3_binary.gif" descr="3_binar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7523" y="5580540"/>
            <a:ext cx="5924346" cy="1450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4_resized.gif" descr="4_resiz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1554" y="5583909"/>
            <a:ext cx="5907720" cy="3323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5_difference.gif" descr="5_difference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78958" y="5571209"/>
            <a:ext cx="5907719" cy="332309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hreshold aplicado"/>
          <p:cNvSpPr txBox="1"/>
          <p:nvPr/>
        </p:nvSpPr>
        <p:spPr>
          <a:xfrm>
            <a:off x="4162931" y="4808998"/>
            <a:ext cx="283982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Threshold aplicado</a:t>
            </a:r>
          </a:p>
        </p:txBody>
      </p:sp>
      <p:sp>
        <p:nvSpPr>
          <p:cNvPr id="286" name="Inversão de bits"/>
          <p:cNvSpPr txBox="1"/>
          <p:nvPr/>
        </p:nvSpPr>
        <p:spPr>
          <a:xfrm>
            <a:off x="11182179" y="4808998"/>
            <a:ext cx="23664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Inversão de bits</a:t>
            </a:r>
          </a:p>
        </p:txBody>
      </p:sp>
      <p:sp>
        <p:nvSpPr>
          <p:cNvPr id="287" name="Diferença temporal"/>
          <p:cNvSpPr txBox="1"/>
          <p:nvPr/>
        </p:nvSpPr>
        <p:spPr>
          <a:xfrm>
            <a:off x="17377982" y="4808998"/>
            <a:ext cx="284927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Diferença temporal</a:t>
            </a:r>
          </a:p>
        </p:txBody>
      </p:sp>
      <p:sp>
        <p:nvSpPr>
          <p:cNvPr id="288" name="Sendo uma modificação do Niblack esse algoritmo aplica o threshold local Sauvola em um array"/>
          <p:cNvSpPr txBox="1"/>
          <p:nvPr>
            <p:ph type="body" sz="quarter" idx="1"/>
          </p:nvPr>
        </p:nvSpPr>
        <p:spPr>
          <a:xfrm>
            <a:off x="1270000" y="10439400"/>
            <a:ext cx="21844000" cy="226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Sendo uma modificação do Niblack esse algoritmo aplica o threshold local Sauvola em um array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291" name="Métricas extraída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Métricas extraídas</a:t>
            </a:r>
          </a:p>
        </p:txBody>
      </p:sp>
      <p:sp>
        <p:nvSpPr>
          <p:cNvPr id="292" name="Entrop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92200" indent="-952500">
              <a:buClr>
                <a:srgbClr val="D1D5DB"/>
              </a:buClr>
              <a:buFont typeface="Helvetica Neue"/>
            </a:pPr>
            <a:r>
              <a:t>Entropy</a:t>
            </a:r>
          </a:p>
          <a:p>
            <a:pPr marL="1092200" indent="-952500">
              <a:buClr>
                <a:srgbClr val="D1D5DB"/>
              </a:buClr>
              <a:buFont typeface="Helvetica Neue"/>
            </a:pPr>
            <a:r>
              <a:t>Threshold timestamp</a:t>
            </a:r>
          </a:p>
          <a:p>
            <a:pPr marL="1092200" indent="-952500">
              <a:buClr>
                <a:srgbClr val="D1D5DB"/>
              </a:buClr>
              <a:buFont typeface="Helvetica Neue"/>
            </a:pPr>
            <a:r>
              <a:t>Visual information fidelity (VIF)</a:t>
            </a:r>
          </a:p>
          <a:p>
            <a:pPr marL="1092200" indent="-952500">
              <a:buClr>
                <a:srgbClr val="D1D5DB"/>
              </a:buClr>
              <a:buFont typeface="Helvetica Neue"/>
            </a:pPr>
            <a:r>
              <a:t>Structural similarity (SSIM)</a:t>
            </a:r>
          </a:p>
          <a:p>
            <a:pPr marL="1092200" indent="-952500">
              <a:buClr>
                <a:srgbClr val="D1D5DB"/>
              </a:buClr>
              <a:buFont typeface="Helvetica Neue"/>
            </a:pPr>
            <a:r>
              <a:t>Universal image quality index (UQI)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Índ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Índice</a:t>
            </a:r>
          </a:p>
        </p:txBody>
      </p:sp>
      <p:sp>
        <p:nvSpPr>
          <p:cNvPr id="157" name="Relembrand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ClrTx/>
              <a:buSzPct val="50000"/>
              <a:buBlip>
                <a:blip r:embed="rId2"/>
              </a:buBlip>
            </a:pPr>
            <a:r>
              <a:t>Relembrando</a:t>
            </a:r>
          </a:p>
          <a:p>
            <a:pPr lvl="1">
              <a:buClrTx/>
              <a:buSzPct val="50000"/>
              <a:buBlip>
                <a:blip r:embed="rId2"/>
              </a:buBlip>
            </a:pPr>
            <a:r>
              <a:t>Contribuições</a:t>
            </a:r>
          </a:p>
          <a:p>
            <a:pPr lvl="1">
              <a:buClrTx/>
              <a:buSzPct val="50000"/>
              <a:buBlip>
                <a:blip r:embed="rId2"/>
              </a:buBlip>
            </a:pPr>
            <a:r>
              <a:t>Objetivos</a:t>
            </a:r>
          </a:p>
          <a:p>
            <a:pPr lvl="1">
              <a:buClrTx/>
              <a:buSzPct val="50000"/>
              <a:buBlip>
                <a:blip r:embed="rId2"/>
              </a:buBlip>
            </a:pPr>
            <a:r>
              <a:t>Metodologia</a:t>
            </a:r>
          </a:p>
          <a:p>
            <a:pPr lvl="1">
              <a:buClrTx/>
              <a:buSzPct val="50000"/>
              <a:buBlip>
                <a:blip r:embed="rId2"/>
              </a:buBlip>
            </a:pPr>
            <a:r>
              <a:t>Resultados</a:t>
            </a:r>
          </a:p>
          <a:p>
            <a:pPr lvl="1">
              <a:buClrTx/>
              <a:buSzPct val="50000"/>
              <a:buBlip>
                <a:blip r:embed="rId2"/>
              </a:buBlip>
            </a:pPr>
            <a:r>
              <a:t>Pontos relevantes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2"/>
      <p:bldP build="whole" bldLvl="1" animBg="1" rev="0" advAuto="0" spid="15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pic>
        <p:nvPicPr>
          <p:cNvPr id="297" name="rewards.png" descr="reward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5791200"/>
            <a:ext cx="8128000" cy="609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Threshold Triangle"/>
          <p:cNvSpPr txBox="1"/>
          <p:nvPr>
            <p:ph type="body" sz="quarter" idx="1"/>
          </p:nvPr>
        </p:nvSpPr>
        <p:spPr>
          <a:xfrm>
            <a:off x="1270000" y="4267200"/>
            <a:ext cx="10922000" cy="1524000"/>
          </a:xfrm>
          <a:prstGeom prst="rect">
            <a:avLst/>
          </a:prstGeom>
        </p:spPr>
        <p:txBody>
          <a:bodyPr/>
          <a:lstStyle/>
          <a:p>
            <a:pPr/>
            <a:r>
              <a:t>Threshold Triangle</a:t>
            </a:r>
          </a:p>
        </p:txBody>
      </p:sp>
      <p:sp>
        <p:nvSpPr>
          <p:cNvPr id="299" name="Threshold Constant (C = 25)"/>
          <p:cNvSpPr txBox="1"/>
          <p:nvPr/>
        </p:nvSpPr>
        <p:spPr>
          <a:xfrm>
            <a:off x="12192000" y="4267200"/>
            <a:ext cx="109220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Threshold Constant (C = 25)</a:t>
            </a:r>
          </a:p>
        </p:txBody>
      </p:sp>
      <p:pic>
        <p:nvPicPr>
          <p:cNvPr id="300" name="reward-constant.png" descr="reward-consta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0" y="5791200"/>
            <a:ext cx="8128000" cy="609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Treinamento paras os diferentes Algoritmos de Limiarização"/>
          <p:cNvSpPr txBox="1"/>
          <p:nvPr/>
        </p:nvSpPr>
        <p:spPr>
          <a:xfrm>
            <a:off x="1270000" y="2336800"/>
            <a:ext cx="21844000" cy="9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78790">
              <a:lnSpc>
                <a:spcPct val="80000"/>
              </a:lnSpc>
              <a:defRPr spc="-146" sz="487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Treinamento paras os diferentes Algoritmos de Limiarização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304" name="Threshold Li"/>
          <p:cNvSpPr txBox="1"/>
          <p:nvPr>
            <p:ph type="body" sz="quarter" idx="1"/>
          </p:nvPr>
        </p:nvSpPr>
        <p:spPr>
          <a:xfrm>
            <a:off x="1270000" y="4267200"/>
            <a:ext cx="10922000" cy="1524000"/>
          </a:xfrm>
          <a:prstGeom prst="rect">
            <a:avLst/>
          </a:prstGeom>
        </p:spPr>
        <p:txBody>
          <a:bodyPr/>
          <a:lstStyle/>
          <a:p>
            <a:pPr/>
            <a:r>
              <a:t>Threshold Li</a:t>
            </a:r>
          </a:p>
        </p:txBody>
      </p:sp>
      <p:sp>
        <p:nvSpPr>
          <p:cNvPr id="305" name="Threshold Nilblack"/>
          <p:cNvSpPr txBox="1"/>
          <p:nvPr/>
        </p:nvSpPr>
        <p:spPr>
          <a:xfrm>
            <a:off x="12192000" y="4267200"/>
            <a:ext cx="109220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Threshold Nilblack</a:t>
            </a:r>
          </a:p>
        </p:txBody>
      </p:sp>
      <p:pic>
        <p:nvPicPr>
          <p:cNvPr id="306" name="rewards.png" descr="reward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5791200"/>
            <a:ext cx="8128000" cy="609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reward-niblack.png" descr="reward-ni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0" y="5791200"/>
            <a:ext cx="8128000" cy="609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Treinamento paras os diferentes Algoritmos de Limiarização"/>
          <p:cNvSpPr txBox="1"/>
          <p:nvPr/>
        </p:nvSpPr>
        <p:spPr>
          <a:xfrm>
            <a:off x="1270000" y="2336800"/>
            <a:ext cx="21844000" cy="9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78790">
              <a:lnSpc>
                <a:spcPct val="80000"/>
              </a:lnSpc>
              <a:defRPr spc="-146" sz="487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Treinamento paras os diferentes Algoritmos de Limiarização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311" name="Threshold Sauvola"/>
          <p:cNvSpPr txBox="1"/>
          <p:nvPr>
            <p:ph type="body" sz="quarter" idx="1"/>
          </p:nvPr>
        </p:nvSpPr>
        <p:spPr>
          <a:xfrm>
            <a:off x="1270000" y="4267200"/>
            <a:ext cx="8534400" cy="965200"/>
          </a:xfrm>
          <a:prstGeom prst="rect">
            <a:avLst/>
          </a:prstGeom>
        </p:spPr>
        <p:txBody>
          <a:bodyPr/>
          <a:lstStyle/>
          <a:p>
            <a:pPr/>
            <a:r>
              <a:t>Threshold Sauvola</a:t>
            </a:r>
          </a:p>
        </p:txBody>
      </p:sp>
      <p:pic>
        <p:nvPicPr>
          <p:cNvPr id="312" name="reward-sauvola.png" descr="reward-sauvol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5816600"/>
            <a:ext cx="8128000" cy="609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reinamento paras os diferentes Algoritmos de Limiarização"/>
          <p:cNvSpPr txBox="1"/>
          <p:nvPr/>
        </p:nvSpPr>
        <p:spPr>
          <a:xfrm>
            <a:off x="1270000" y="2336800"/>
            <a:ext cx="21844000" cy="9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78790">
              <a:lnSpc>
                <a:spcPct val="80000"/>
              </a:lnSpc>
              <a:defRPr spc="-146" sz="487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Treinamento paras os diferentes Algoritmos de Limiarização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316" name="Foco nas análise das imagens geradas pelos diferentes algoritmos de Limiarização.…"/>
          <p:cNvSpPr txBox="1"/>
          <p:nvPr>
            <p:ph type="body" idx="1"/>
          </p:nvPr>
        </p:nvSpPr>
        <p:spPr>
          <a:xfrm>
            <a:off x="1270000" y="4267200"/>
            <a:ext cx="21386800" cy="7467600"/>
          </a:xfrm>
          <a:prstGeom prst="rect">
            <a:avLst/>
          </a:prstGeom>
        </p:spPr>
        <p:txBody>
          <a:bodyPr/>
          <a:lstStyle/>
          <a:p>
            <a:pPr/>
            <a:r>
              <a:t>Foco nas análise das imagens geradas pelos diferentes algoritmos de Limiarização.</a:t>
            </a:r>
          </a:p>
          <a:p>
            <a:pPr/>
            <a:r>
              <a:t>Obter métricas para analizar estas imagens.</a:t>
            </a:r>
          </a:p>
          <a:p>
            <a:pPr/>
            <a:r>
              <a:t>Identificar os benefícios e desvantagens de utilizar um algoritmo ou outro.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pic>
        <p:nvPicPr>
          <p:cNvPr id="31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6066" y="3952875"/>
            <a:ext cx="11967634" cy="8975725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Métrica: Tempo de Execução"/>
          <p:cNvSpPr txBox="1"/>
          <p:nvPr/>
        </p:nvSpPr>
        <p:spPr>
          <a:xfrm>
            <a:off x="2413000" y="2695447"/>
            <a:ext cx="9074608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Métrica: Tempo de Execução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323" name="Métrica: Entropia"/>
          <p:cNvSpPr txBox="1"/>
          <p:nvPr/>
        </p:nvSpPr>
        <p:spPr>
          <a:xfrm>
            <a:off x="2413000" y="2695447"/>
            <a:ext cx="5701081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Métrica: Entropia </a:t>
            </a:r>
          </a:p>
        </p:txBody>
      </p:sp>
      <p:pic>
        <p:nvPicPr>
          <p:cNvPr id="32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2633" y="3927475"/>
            <a:ext cx="11882967" cy="8912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327" name="Métrica: Similaridade"/>
          <p:cNvSpPr txBox="1"/>
          <p:nvPr/>
        </p:nvSpPr>
        <p:spPr>
          <a:xfrm>
            <a:off x="2413000" y="2695447"/>
            <a:ext cx="687760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Métrica: Similaridade </a:t>
            </a:r>
          </a:p>
        </p:txBody>
      </p:sp>
      <p:pic>
        <p:nvPicPr>
          <p:cNvPr id="3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2633" y="3927475"/>
            <a:ext cx="11887201" cy="891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331" name="Métrica: Similaridade"/>
          <p:cNvSpPr txBox="1"/>
          <p:nvPr/>
        </p:nvSpPr>
        <p:spPr>
          <a:xfrm>
            <a:off x="2413000" y="2695447"/>
            <a:ext cx="687760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Métrica: Similaridade </a:t>
            </a:r>
          </a:p>
        </p:txBody>
      </p:sp>
      <p:pic>
        <p:nvPicPr>
          <p:cNvPr id="33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1833" y="3921125"/>
            <a:ext cx="11976101" cy="8982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pic>
        <p:nvPicPr>
          <p:cNvPr id="33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9433" y="3917950"/>
            <a:ext cx="12289368" cy="9217025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Métrica: Qualidade"/>
          <p:cNvSpPr txBox="1"/>
          <p:nvPr/>
        </p:nvSpPr>
        <p:spPr>
          <a:xfrm>
            <a:off x="2413000" y="2695447"/>
            <a:ext cx="6257037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Métrica: Qualidade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ontos relevan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Pontos relevantes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lembran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Relembrando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ontos relevan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Pontos relevantes</a:t>
            </a:r>
          </a:p>
        </p:txBody>
      </p:sp>
      <p:sp>
        <p:nvSpPr>
          <p:cNvPr id="341" name="Independente do tratamento da imagem utilizado, o resultado do treinamento não foi satisfatóri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Independente do tratamento da imagem utilizado, o resultado do treinamento não foi satisfatório</a:t>
            </a:r>
          </a:p>
          <a:p>
            <a:pPr/>
            <a:r>
              <a:t>Cada threshold tem uma característica especifica para determinada função</a:t>
            </a:r>
          </a:p>
          <a:p>
            <a:pPr/>
            <a:r>
              <a:t>O melhor threshold para o nosso problema seria um com baixa entropia e tempo de execução e uma alta similaridade e qualidade de imagem.</a:t>
            </a:r>
          </a:p>
        </p:txBody>
      </p:sp>
      <p:sp>
        <p:nvSpPr>
          <p:cNvPr id="342" name="Conclusão"/>
          <p:cNvSpPr txBox="1"/>
          <p:nvPr/>
        </p:nvSpPr>
        <p:spPr>
          <a:xfrm>
            <a:off x="1270000" y="2260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Conclusão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ontos relevan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Pontos relevantes</a:t>
            </a:r>
          </a:p>
        </p:txBody>
      </p:sp>
      <p:sp>
        <p:nvSpPr>
          <p:cNvPr id="345" name="Opiniões"/>
          <p:cNvSpPr txBox="1"/>
          <p:nvPr>
            <p:ph type="body" idx="21"/>
          </p:nvPr>
        </p:nvSpPr>
        <p:spPr>
          <a:xfrm>
            <a:off x="1270000" y="22606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Opiniões</a:t>
            </a:r>
          </a:p>
        </p:txBody>
      </p:sp>
      <p:sp>
        <p:nvSpPr>
          <p:cNvPr id="346" name="Código disponibilizado não treina a IA de maneira correta, mesmo com um ambiente idêntico e sem alteraçõ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Código disponibilizado não treina a IA de maneira correta, mesmo com um ambiente idêntico e sem alterações.</a:t>
            </a:r>
          </a:p>
          <a:p>
            <a:pPr/>
            <a:r>
              <a:t>O artigo está inconsistente com o código e vídeo, explicando etapas de pré-processamento em ordem diferente.</a:t>
            </a:r>
          </a:p>
          <a:p>
            <a:pPr/>
            <a:r>
              <a:t>O artigo não informa alguns pontos chaves para sua replicação, como configuração do jogo, detalhamento do código, motivos para o uso de certas ferramentas, entre outros.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lembran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Relembrando</a:t>
            </a:r>
          </a:p>
        </p:txBody>
      </p:sp>
      <p:sp>
        <p:nvSpPr>
          <p:cNvPr id="162" name="Neon Drive Reinforcement Learn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Neon Drive Reinforcement Learning</a:t>
            </a:r>
          </a:p>
        </p:txBody>
      </p:sp>
      <p:sp>
        <p:nvSpPr>
          <p:cNvPr id="163" name="Artigo selecionado: Deep Reinforcement Learning Using a Low-Dimensional Observation Filter for Visual Complex Video Game Play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Artigo selecionado: Deep Reinforcement Learning Using a Low-Dimensional Observation Filter for Visual Complex Video Game Playing</a:t>
            </a:r>
          </a:p>
          <a:p>
            <a:pPr/>
            <a:r>
              <a:t>Consiste em treinar um algoritmo de aprendizado de máquina (DRL) utilizando como objeto os frames capturados em tempo real do jogo Neon Drive</a:t>
            </a:r>
          </a:p>
          <a:p>
            <a:pPr/>
            <a:r>
              <a:t>Realiza um pré-processamento nos frames capturados para facilitar o aprendizado da IA</a:t>
            </a:r>
          </a:p>
          <a:p>
            <a:pPr/>
            <a:r>
              <a:t> Treina o algoritmo de acordo com uma função de recompensa, além de um teste de robustez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lembran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Relembrando</a:t>
            </a:r>
          </a:p>
        </p:txBody>
      </p:sp>
      <p:sp>
        <p:nvSpPr>
          <p:cNvPr id="166" name="Etapa de pré-processament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Etapa de pré-processamento</a:t>
            </a:r>
          </a:p>
        </p:txBody>
      </p:sp>
      <p:sp>
        <p:nvSpPr>
          <p:cNvPr id="167" name="Realizado em 6 etapa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Realizado em 6 etapas:</a:t>
            </a:r>
          </a:p>
          <a:p>
            <a:pPr lvl="1" marL="1778000" indent="-889000">
              <a:buClrTx/>
              <a:buAutoNum type="arabicPeriod" startAt="1"/>
            </a:pPr>
            <a:r>
              <a:t>Captura dos frames em BGR</a:t>
            </a:r>
          </a:p>
          <a:p>
            <a:pPr lvl="1" marL="1778000" indent="-889000">
              <a:buClrTx/>
              <a:buAutoNum type="arabicPeriod" startAt="1"/>
            </a:pPr>
            <a:r>
              <a:t>Conversão para escalas de cinza</a:t>
            </a:r>
          </a:p>
          <a:p>
            <a:pPr lvl="1" marL="1778000" indent="-889000">
              <a:buClrTx/>
              <a:buAutoNum type="arabicPeriod" startAt="1"/>
            </a:pPr>
            <a:r>
              <a:t>Limiarização (threshold) triangular</a:t>
            </a:r>
          </a:p>
          <a:p>
            <a:pPr lvl="1" marL="1778000" indent="-889000">
              <a:buClrTx/>
              <a:buAutoNum type="arabicPeriod" startAt="1"/>
            </a:pPr>
            <a:r>
              <a:t>Inversão de bits</a:t>
            </a:r>
          </a:p>
          <a:p>
            <a:pPr lvl="1" marL="1778000" indent="-889000">
              <a:buClrTx/>
              <a:buAutoNum type="arabicPeriod" startAt="1"/>
            </a:pPr>
            <a:r>
              <a:t>Corte e redimensionamento</a:t>
            </a:r>
          </a:p>
          <a:p>
            <a:pPr lvl="1" marL="1778000" indent="-889000">
              <a:buClrTx/>
              <a:buAutoNum type="arabicPeriod" startAt="1"/>
            </a:pPr>
            <a:r>
              <a:t>Diferença temporal</a:t>
            </a:r>
          </a:p>
        </p:txBody>
      </p:sp>
      <p:pic>
        <p:nvPicPr>
          <p:cNvPr id="168" name="videoplayback (online-video-cutter.com).gif" descr="videoplayback (online-video-cutter.com)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5069" y="5824588"/>
            <a:ext cx="9448932" cy="5313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lembran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Relembrando</a:t>
            </a:r>
          </a:p>
        </p:txBody>
      </p:sp>
      <p:sp>
        <p:nvSpPr>
          <p:cNvPr id="171" name="Resultados e teste de robustez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Resultados e teste de robustez</a:t>
            </a:r>
          </a:p>
        </p:txBody>
      </p:sp>
      <p:sp>
        <p:nvSpPr>
          <p:cNvPr id="172" name="Após o treinamento do algoritmo DRL, é gerado um gráfico de recompensa ruidoso, demonstrando a recompensa obtida em cada episódio, visando avaliar o uso do algoritm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Após o treinamento do algoritmo DRL, é gerado um gráfico de recompensa ruidoso, demonstrando a recompensa obtida em cada episódio, visando avaliar o uso do algoritmo</a:t>
            </a:r>
          </a:p>
          <a:p>
            <a:pPr/>
            <a:r>
              <a:t>Também é possível executar um teste de robustez para avaliar a técnica escolhida, inserindo o ruído sal com pimenta com diferentes porcentagens para as amostras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lembran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Relembrando</a:t>
            </a:r>
          </a:p>
        </p:txBody>
      </p:sp>
      <p:sp>
        <p:nvSpPr>
          <p:cNvPr id="175" name="Resultados e teste de robustez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Resultados e teste de robustez</a:t>
            </a:r>
          </a:p>
        </p:txBody>
      </p:sp>
      <p:pic>
        <p:nvPicPr>
          <p:cNvPr id="17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5207000"/>
            <a:ext cx="11795991" cy="626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99362" y="5143927"/>
            <a:ext cx="11932238" cy="640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lembran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Relembrando</a:t>
            </a:r>
          </a:p>
        </p:txBody>
      </p:sp>
      <p:sp>
        <p:nvSpPr>
          <p:cNvPr id="180" name="Conteúdo disponív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Conteúdo disponível</a:t>
            </a:r>
          </a:p>
        </p:txBody>
      </p:sp>
      <p:sp>
        <p:nvSpPr>
          <p:cNvPr id="181" name="Além do artigo disponível ainda existe o repositório do projeto, que contém o código-fonte, algumas informações básicas sobre o algoritmo e suas etapas de execução e algumas poucas instruções de como preparar o ambiente e iniciar o códig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3212" indent="-553212" defTabSz="2414016">
              <a:spcBef>
                <a:spcPts val="2300"/>
              </a:spcBef>
              <a:defRPr sz="4752"/>
            </a:pPr>
            <a:r>
              <a:t>Além do artigo disponível ainda existe o repositório do projeto, que contém o código-fonte, algumas informações básicas sobre o algoritmo e suas etapas de execução e algumas poucas instruções de como preparar o ambiente e iniciar o código.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Também foi feito um vídeo resumido de todo o projeto.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</a:p>
          <a:p>
            <a:pPr marL="461010" indent="-461010" defTabSz="2414016">
              <a:spcBef>
                <a:spcPts val="2300"/>
              </a:spcBef>
              <a:defRPr sz="3959" u="sng"/>
            </a:pPr>
            <a:r>
              <a:rPr>
                <a:hlinkClick r:id="rId2" invalidUrl="" action="" tgtFrame="" tooltip="" history="1" highlightClick="0" endSnd="0"/>
              </a:rPr>
              <a:t>https://arxiv.org/pdf/2204.11370.pdf</a:t>
            </a:r>
          </a:p>
          <a:p>
            <a:pPr marL="461010" indent="-461010" defTabSz="2414016">
              <a:spcBef>
                <a:spcPts val="2300"/>
              </a:spcBef>
              <a:defRPr sz="3959" u="sng"/>
            </a:pPr>
            <a:r>
              <a:rPr>
                <a:hlinkClick r:id="rId3" invalidUrl="" action="" tgtFrame="" tooltip="" history="1" highlightClick="0" endSnd="0"/>
              </a:rPr>
              <a:t>https://github.com/victorkich/Neon-Drive-DRL</a:t>
            </a:r>
          </a:p>
          <a:p>
            <a:pPr marL="461010" indent="-461010" defTabSz="2414016">
              <a:spcBef>
                <a:spcPts val="2300"/>
              </a:spcBef>
              <a:defRPr sz="3959" u="sng"/>
            </a:pPr>
            <a:r>
              <a:rPr>
                <a:hlinkClick r:id="rId4" invalidUrl="" action="" tgtFrame="" tooltip="" history="1" highlightClick="0" endSnd="0"/>
              </a:rPr>
              <a:t>https://www.youtube.com/watch?v=bKdMBKu68QU&amp;ab_channel=VersusAI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